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 Target="slides/slide1.xml"/><Relationship Id="rId19" Type="http://schemas.openxmlformats.org/officeDocument/2006/relationships/font" Target="fonts/Nunito-boldItalic.fntdata"/><Relationship Id="rId6" Type="http://schemas.openxmlformats.org/officeDocument/2006/relationships/slide" Target="slides/slide2.xml"/><Relationship Id="rId18" Type="http://schemas.openxmlformats.org/officeDocument/2006/relationships/font" Target="fonts/Nuni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61402c4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61402c4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897a9c375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97a9c375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897a9c3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97a9c3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897a9c375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97a9c375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897a9c3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97a9c3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897a9c3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97a9c3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897a9c3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97a9c3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897a9c3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897a9c3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614aa9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614aa9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614aa97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614aa97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As seen in the graph the error doesn’t improve that much after a while, but it does keep improving where it counts, so that thrust value gets better when it gets close to walls which makes a huge difference</a:t>
            </a:r>
            <a:endParaRPr sz="18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Training </a:t>
            </a:r>
            <a:r>
              <a:rPr lang="en">
                <a:latin typeface="Times New Roman"/>
                <a:ea typeface="Times New Roman"/>
                <a:cs typeface="Times New Roman"/>
                <a:sym typeface="Times New Roman"/>
              </a:rPr>
              <a:t>Neural Nets with Back Propagation to Control </a:t>
            </a:r>
            <a:r>
              <a:rPr lang="en">
                <a:latin typeface="Times New Roman"/>
                <a:ea typeface="Times New Roman"/>
                <a:cs typeface="Times New Roman"/>
                <a:sym typeface="Times New Roman"/>
              </a:rPr>
              <a:t>Xpilot Agents </a:t>
            </a:r>
            <a:endParaRPr>
              <a:latin typeface="Times New Roman"/>
              <a:ea typeface="Times New Roman"/>
              <a:cs typeface="Times New Roman"/>
              <a:sym typeface="Times New Roman"/>
            </a:endParaRPr>
          </a:p>
        </p:txBody>
      </p:sp>
      <p:sp>
        <p:nvSpPr>
          <p:cNvPr id="129" name="Google Shape;129;p13"/>
          <p:cNvSpPr txBox="1"/>
          <p:nvPr>
            <p:ph idx="1" type="subTitle"/>
          </p:nvPr>
        </p:nvSpPr>
        <p:spPr>
          <a:xfrm>
            <a:off x="1858700" y="3822283"/>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Researcher: Skylar Levey, 2019</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Advisor: Gary Parker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Times New Roman"/>
                <a:ea typeface="Times New Roman"/>
                <a:cs typeface="Times New Roman"/>
                <a:sym typeface="Times New Roman"/>
              </a:rPr>
              <a:t>Further Research</a:t>
            </a:r>
            <a:endParaRPr>
              <a:latin typeface="Times New Roman"/>
              <a:ea typeface="Times New Roman"/>
              <a:cs typeface="Times New Roman"/>
              <a:sym typeface="Times New Roman"/>
            </a:endParaRPr>
          </a:p>
        </p:txBody>
      </p:sp>
      <p:sp>
        <p:nvSpPr>
          <p:cNvPr id="292" name="Google Shape;292;p22"/>
          <p:cNvSpPr txBox="1"/>
          <p:nvPr>
            <p:ph idx="1" type="body"/>
          </p:nvPr>
        </p:nvSpPr>
        <p:spPr>
          <a:xfrm>
            <a:off x="819150" y="16536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The first expansion that comes to mind is adding back the combat </a:t>
            </a:r>
            <a:r>
              <a:rPr lang="en" sz="1600">
                <a:latin typeface="Times New Roman"/>
                <a:ea typeface="Times New Roman"/>
                <a:cs typeface="Times New Roman"/>
                <a:sym typeface="Times New Roman"/>
              </a:rPr>
              <a:t>component</a:t>
            </a:r>
            <a:r>
              <a:rPr lang="en" sz="1600">
                <a:latin typeface="Times New Roman"/>
                <a:ea typeface="Times New Roman"/>
                <a:cs typeface="Times New Roman"/>
                <a:sym typeface="Times New Roman"/>
              </a:rPr>
              <a:t>. This </a:t>
            </a:r>
            <a:r>
              <a:rPr lang="en" sz="1600">
                <a:latin typeface="Times New Roman"/>
                <a:ea typeface="Times New Roman"/>
                <a:cs typeface="Times New Roman"/>
                <a:sym typeface="Times New Roman"/>
              </a:rPr>
              <a:t>increases</a:t>
            </a:r>
            <a:r>
              <a:rPr lang="en" sz="1600">
                <a:latin typeface="Times New Roman"/>
                <a:ea typeface="Times New Roman"/>
                <a:cs typeface="Times New Roman"/>
                <a:sym typeface="Times New Roman"/>
              </a:rPr>
              <a:t> the complexity almost exponentially as now the net must learn to keep track of, and shoot at, an enemy in addition to avoiding walls, which is hard as is.</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 sz="1600">
                <a:latin typeface="Times New Roman"/>
                <a:ea typeface="Times New Roman"/>
                <a:cs typeface="Times New Roman"/>
                <a:sym typeface="Times New Roman"/>
              </a:rPr>
              <a:t>Secondly, an interesting direction the project could be taken in would be for someone to use a different approach, possibly a Genetic Algorithm with a neural net, to find an optimal set of inputs under which the neural net can learn.</a:t>
            </a:r>
            <a:endParaRPr sz="1600">
              <a:latin typeface="Times New Roman"/>
              <a:ea typeface="Times New Roman"/>
              <a:cs typeface="Times New Roman"/>
              <a:sym typeface="Times New Roman"/>
            </a:endParaRPr>
          </a:p>
          <a:p>
            <a:pPr indent="0" lvl="0" marL="0" rtl="0" algn="l">
              <a:spcBef>
                <a:spcPts val="1600"/>
              </a:spcBef>
              <a:spcAft>
                <a:spcPts val="16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Thanks!</a:t>
            </a:r>
            <a:endParaRPr>
              <a:latin typeface="Times New Roman"/>
              <a:ea typeface="Times New Roman"/>
              <a:cs typeface="Times New Roman"/>
              <a:sym typeface="Times New Roman"/>
            </a:endParaRPr>
          </a:p>
        </p:txBody>
      </p:sp>
      <p:sp>
        <p:nvSpPr>
          <p:cNvPr id="298" name="Google Shape;298;p23"/>
          <p:cNvSpPr txBox="1"/>
          <p:nvPr>
            <p:ph idx="1" type="body"/>
          </p:nvPr>
        </p:nvSpPr>
        <p:spPr>
          <a:xfrm>
            <a:off x="3902225" y="2367075"/>
            <a:ext cx="1608900" cy="107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Questions</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767100" y="508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Xpilot/Xpilot-AI</a:t>
            </a:r>
            <a:endParaRPr>
              <a:latin typeface="Times New Roman"/>
              <a:ea typeface="Times New Roman"/>
              <a:cs typeface="Times New Roman"/>
              <a:sym typeface="Times New Roman"/>
            </a:endParaRPr>
          </a:p>
        </p:txBody>
      </p:sp>
      <p:sp>
        <p:nvSpPr>
          <p:cNvPr id="135" name="Google Shape;135;p14"/>
          <p:cNvSpPr txBox="1"/>
          <p:nvPr>
            <p:ph idx="1" type="body"/>
          </p:nvPr>
        </p:nvSpPr>
        <p:spPr>
          <a:xfrm>
            <a:off x="871200" y="1245600"/>
            <a:ext cx="74016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O</a:t>
            </a:r>
            <a:r>
              <a:rPr lang="en" sz="1600">
                <a:latin typeface="Times New Roman"/>
                <a:ea typeface="Times New Roman"/>
                <a:cs typeface="Times New Roman"/>
                <a:sym typeface="Times New Roman"/>
              </a:rPr>
              <a:t>pen-source two-dimensional space combat simulator.</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Simple controls - thrust, turn and shoot.</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Xpilot-AI is a platform that was developed to test AI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learning systems.</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Allows researchers access to information about the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environment such as position, enemy position, speed,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heading.</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This information is updated every frame of gameplay to allow actual real time control of an agent.</a:t>
            </a:r>
            <a:endParaRPr sz="1600">
              <a:latin typeface="Times New Roman"/>
              <a:ea typeface="Times New Roman"/>
              <a:cs typeface="Times New Roman"/>
              <a:sym typeface="Times New Roman"/>
            </a:endParaRPr>
          </a:p>
        </p:txBody>
      </p:sp>
      <p:pic>
        <p:nvPicPr>
          <p:cNvPr id="136" name="Google Shape;136;p14"/>
          <p:cNvPicPr preferRelativeResize="0"/>
          <p:nvPr/>
        </p:nvPicPr>
        <p:blipFill>
          <a:blip r:embed="rId3">
            <a:alphaModFix/>
          </a:blip>
          <a:stretch>
            <a:fillRect/>
          </a:stretch>
        </p:blipFill>
        <p:spPr>
          <a:xfrm>
            <a:off x="5548800" y="196225"/>
            <a:ext cx="3393625" cy="339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999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42" name="Google Shape;142;p15"/>
          <p:cNvSpPr txBox="1"/>
          <p:nvPr>
            <p:ph idx="1" type="body"/>
          </p:nvPr>
        </p:nvSpPr>
        <p:spPr>
          <a:xfrm>
            <a:off x="819150" y="185457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My goal was to test the effectiveness of an Xpilot agent that is </a:t>
            </a:r>
            <a:r>
              <a:rPr lang="en" sz="1600">
                <a:latin typeface="Times New Roman"/>
                <a:ea typeface="Times New Roman"/>
                <a:cs typeface="Times New Roman"/>
                <a:sym typeface="Times New Roman"/>
              </a:rPr>
              <a:t>controlled</a:t>
            </a:r>
            <a:r>
              <a:rPr lang="en" sz="1600">
                <a:latin typeface="Times New Roman"/>
                <a:ea typeface="Times New Roman"/>
                <a:cs typeface="Times New Roman"/>
                <a:sym typeface="Times New Roman"/>
              </a:rPr>
              <a:t> by a neural net whose weights are </a:t>
            </a:r>
            <a:r>
              <a:rPr lang="en" sz="1600">
                <a:latin typeface="Times New Roman"/>
                <a:ea typeface="Times New Roman"/>
                <a:cs typeface="Times New Roman"/>
                <a:sym typeface="Times New Roman"/>
              </a:rPr>
              <a:t>learned through the use of back propagation.</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 sz="1600">
                <a:latin typeface="Times New Roman"/>
                <a:ea typeface="Times New Roman"/>
                <a:cs typeface="Times New Roman"/>
                <a:sym typeface="Times New Roman"/>
              </a:rPr>
              <a:t>There have been agents controlled by genetic algorithms, neural nets taught by genetic algorithms (like on the last slide), fuzzy logic systems, and rule based systems.</a:t>
            </a:r>
            <a:endParaRPr sz="1600">
              <a:latin typeface="Times New Roman"/>
              <a:ea typeface="Times New Roman"/>
              <a:cs typeface="Times New Roman"/>
              <a:sym typeface="Times New Roman"/>
            </a:endParaRPr>
          </a:p>
          <a:p>
            <a:pPr indent="0" lvl="0" marL="0" rtl="0" algn="l">
              <a:spcBef>
                <a:spcPts val="1600"/>
              </a:spcBef>
              <a:spcAft>
                <a:spcPts val="1600"/>
              </a:spcAft>
              <a:buNone/>
            </a:pPr>
            <a:r>
              <a:rPr lang="en" sz="1600">
                <a:latin typeface="Times New Roman"/>
                <a:ea typeface="Times New Roman"/>
                <a:cs typeface="Times New Roman"/>
                <a:sym typeface="Times New Roman"/>
              </a:rPr>
              <a:t>However, a neural net taught with back propagation had never been tested.</a:t>
            </a:r>
            <a:r>
              <a:rPr i="1"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This is due to the fact that back propagation requires something to observe, which is not always easy to find.</a:t>
            </a:r>
            <a:endParaRPr sz="1600">
              <a:latin typeface="Times New Roman"/>
              <a:ea typeface="Times New Roman"/>
              <a:cs typeface="Times New Roman"/>
              <a:sym typeface="Times New Roman"/>
            </a:endParaRPr>
          </a:p>
        </p:txBody>
      </p:sp>
      <p:pic>
        <p:nvPicPr>
          <p:cNvPr id="143" name="Google Shape;143;p15"/>
          <p:cNvPicPr preferRelativeResize="0"/>
          <p:nvPr/>
        </p:nvPicPr>
        <p:blipFill>
          <a:blip r:embed="rId3">
            <a:alphaModFix/>
          </a:blip>
          <a:stretch>
            <a:fillRect/>
          </a:stretch>
        </p:blipFill>
        <p:spPr>
          <a:xfrm>
            <a:off x="4381150" y="462894"/>
            <a:ext cx="2684150" cy="133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759975" y="812950"/>
            <a:ext cx="5018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How do Neural Nets Work</a:t>
            </a:r>
            <a:endParaRPr>
              <a:latin typeface="Times New Roman"/>
              <a:ea typeface="Times New Roman"/>
              <a:cs typeface="Times New Roman"/>
              <a:sym typeface="Times New Roman"/>
            </a:endParaRPr>
          </a:p>
        </p:txBody>
      </p:sp>
      <p:sp>
        <p:nvSpPr>
          <p:cNvPr id="149" name="Google Shape;149;p16"/>
          <p:cNvSpPr txBox="1"/>
          <p:nvPr>
            <p:ph idx="1" type="body"/>
          </p:nvPr>
        </p:nvSpPr>
        <p:spPr>
          <a:xfrm>
            <a:off x="819175" y="1598125"/>
            <a:ext cx="48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Neural nets are essentially just complex pattern recognizers.</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They are made up of several rows of nodes with weights connecting them.</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An input is fed into one side, computations are done, and then an output comes out of the other side.</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The hidden layers allow for complex inputs to be </a:t>
            </a:r>
            <a:r>
              <a:rPr lang="en" sz="1600">
                <a:latin typeface="Times New Roman"/>
                <a:ea typeface="Times New Roman"/>
                <a:cs typeface="Times New Roman"/>
                <a:sym typeface="Times New Roman"/>
              </a:rPr>
              <a:t>subtly</a:t>
            </a:r>
            <a:endParaRPr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latin typeface="Times New Roman"/>
                <a:ea typeface="Times New Roman"/>
                <a:cs typeface="Times New Roman"/>
                <a:sym typeface="Times New Roman"/>
              </a:rPr>
              <a:t>distinguished from other similar inputs.</a:t>
            </a:r>
            <a:endParaRPr sz="1600">
              <a:latin typeface="Times New Roman"/>
              <a:ea typeface="Times New Roman"/>
              <a:cs typeface="Times New Roman"/>
              <a:sym typeface="Times New Roman"/>
            </a:endParaRPr>
          </a:p>
        </p:txBody>
      </p:sp>
      <p:sp>
        <p:nvSpPr>
          <p:cNvPr id="150" name="Google Shape;150;p16"/>
          <p:cNvSpPr/>
          <p:nvPr/>
        </p:nvSpPr>
        <p:spPr>
          <a:xfrm>
            <a:off x="6466975" y="12910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7388675" y="12910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6466975" y="252467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7388675" y="252467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600142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694637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786077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1219388">
            <a:off x="6284496" y="2853035"/>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2184055">
            <a:off x="7030752" y="1534225"/>
            <a:ext cx="43981" cy="9483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1219388">
            <a:off x="7264346" y="2853022"/>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1479354">
            <a:off x="6741733" y="2853080"/>
            <a:ext cx="60407" cy="71499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1532929">
            <a:off x="7730639" y="2842229"/>
            <a:ext cx="60518" cy="71516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rot="-2099521">
            <a:off x="7030773" y="1525826"/>
            <a:ext cx="43944" cy="94830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rot="153826">
            <a:off x="6553197" y="1642355"/>
            <a:ext cx="60360" cy="71522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476971" y="1642384"/>
            <a:ext cx="60600" cy="715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rot="-2891972">
            <a:off x="7303825" y="2605415"/>
            <a:ext cx="34207" cy="125369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rot="2678648">
            <a:off x="6754855" y="2626708"/>
            <a:ext cx="34154" cy="125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txBox="1"/>
          <p:nvPr/>
        </p:nvSpPr>
        <p:spPr>
          <a:xfrm>
            <a:off x="5943988" y="358105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.4</a:t>
            </a:r>
            <a:endParaRPr sz="1300"/>
          </a:p>
        </p:txBody>
      </p:sp>
      <p:sp>
        <p:nvSpPr>
          <p:cNvPr id="168" name="Google Shape;168;p16"/>
          <p:cNvSpPr txBox="1"/>
          <p:nvPr/>
        </p:nvSpPr>
        <p:spPr>
          <a:xfrm>
            <a:off x="6905675" y="35810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.8</a:t>
            </a:r>
            <a:endParaRPr sz="1300"/>
          </a:p>
        </p:txBody>
      </p:sp>
      <p:sp>
        <p:nvSpPr>
          <p:cNvPr id="169" name="Google Shape;169;p16"/>
          <p:cNvSpPr txBox="1"/>
          <p:nvPr/>
        </p:nvSpPr>
        <p:spPr>
          <a:xfrm>
            <a:off x="7796563" y="358105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.3</a:t>
            </a:r>
            <a:endParaRPr sz="1300"/>
          </a:p>
        </p:txBody>
      </p:sp>
      <p:sp>
        <p:nvSpPr>
          <p:cNvPr id="170" name="Google Shape;170;p16"/>
          <p:cNvSpPr txBox="1"/>
          <p:nvPr/>
        </p:nvSpPr>
        <p:spPr>
          <a:xfrm>
            <a:off x="6405475" y="12156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.7</a:t>
            </a:r>
            <a:endParaRPr sz="1300"/>
          </a:p>
        </p:txBody>
      </p:sp>
      <p:sp>
        <p:nvSpPr>
          <p:cNvPr id="171" name="Google Shape;171;p16"/>
          <p:cNvSpPr txBox="1"/>
          <p:nvPr/>
        </p:nvSpPr>
        <p:spPr>
          <a:xfrm>
            <a:off x="6405475" y="24423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172" name="Google Shape;172;p16"/>
          <p:cNvSpPr txBox="1"/>
          <p:nvPr/>
        </p:nvSpPr>
        <p:spPr>
          <a:xfrm>
            <a:off x="7329375" y="12156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173" name="Google Shape;173;p16"/>
          <p:cNvSpPr txBox="1"/>
          <p:nvPr/>
        </p:nvSpPr>
        <p:spPr>
          <a:xfrm>
            <a:off x="7291775" y="2437813"/>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1.2</a:t>
            </a:r>
            <a:endParaRPr sz="1300"/>
          </a:p>
        </p:txBody>
      </p:sp>
      <p:sp>
        <p:nvSpPr>
          <p:cNvPr id="174" name="Google Shape;174;p16"/>
          <p:cNvSpPr txBox="1"/>
          <p:nvPr/>
        </p:nvSpPr>
        <p:spPr>
          <a:xfrm>
            <a:off x="6005050" y="30399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75" name="Google Shape;175;p16"/>
          <p:cNvSpPr txBox="1"/>
          <p:nvPr/>
        </p:nvSpPr>
        <p:spPr>
          <a:xfrm>
            <a:off x="6354175" y="182677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176" name="Google Shape;176;p16"/>
          <p:cNvSpPr txBox="1"/>
          <p:nvPr/>
        </p:nvSpPr>
        <p:spPr>
          <a:xfrm>
            <a:off x="6370600" y="32151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77" name="Google Shape;177;p16"/>
          <p:cNvSpPr txBox="1"/>
          <p:nvPr/>
        </p:nvSpPr>
        <p:spPr>
          <a:xfrm>
            <a:off x="6791625" y="317872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178" name="Google Shape;178;p16"/>
          <p:cNvSpPr txBox="1"/>
          <p:nvPr/>
        </p:nvSpPr>
        <p:spPr>
          <a:xfrm>
            <a:off x="7789075" y="30723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179" name="Google Shape;179;p16"/>
          <p:cNvSpPr txBox="1"/>
          <p:nvPr/>
        </p:nvSpPr>
        <p:spPr>
          <a:xfrm>
            <a:off x="7493025" y="3215100"/>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.33</a:t>
            </a:r>
            <a:endParaRPr sz="900"/>
          </a:p>
        </p:txBody>
      </p:sp>
      <p:sp>
        <p:nvSpPr>
          <p:cNvPr id="180" name="Google Shape;180;p16"/>
          <p:cNvSpPr txBox="1"/>
          <p:nvPr/>
        </p:nvSpPr>
        <p:spPr>
          <a:xfrm>
            <a:off x="7004575" y="317872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81" name="Google Shape;181;p16"/>
          <p:cNvSpPr txBox="1"/>
          <p:nvPr/>
        </p:nvSpPr>
        <p:spPr>
          <a:xfrm>
            <a:off x="6619675" y="19613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.4</a:t>
            </a:r>
            <a:endParaRPr sz="900"/>
          </a:p>
        </p:txBody>
      </p:sp>
      <p:sp>
        <p:nvSpPr>
          <p:cNvPr id="182" name="Google Shape;182;p16"/>
          <p:cNvSpPr txBox="1"/>
          <p:nvPr/>
        </p:nvSpPr>
        <p:spPr>
          <a:xfrm>
            <a:off x="7142325" y="19591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83" name="Google Shape;183;p16"/>
          <p:cNvSpPr txBox="1"/>
          <p:nvPr/>
        </p:nvSpPr>
        <p:spPr>
          <a:xfrm>
            <a:off x="7446825" y="186227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1"/>
                                        </p:tgtEl>
                                      </p:cBhvr>
                                    </p:animEffect>
                                    <p:set>
                                      <p:cBhvr>
                                        <p:cTn dur="1" fill="hold">
                                          <p:stCondLst>
                                            <p:cond delay="1000"/>
                                          </p:stCondLst>
                                        </p:cTn>
                                        <p:tgtEl>
                                          <p:spTgt spid="1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2"/>
                                        </p:tgtEl>
                                      </p:cBhvr>
                                    </p:animEffect>
                                    <p:set>
                                      <p:cBhvr>
                                        <p:cTn dur="1" fill="hold">
                                          <p:stCondLst>
                                            <p:cond delay="1000"/>
                                          </p:stCondLst>
                                        </p:cTn>
                                        <p:tgtEl>
                                          <p:spTgt spid="1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3"/>
                                        </p:tgtEl>
                                      </p:cBhvr>
                                    </p:animEffect>
                                    <p:set>
                                      <p:cBhvr>
                                        <p:cTn dur="1" fill="hold">
                                          <p:stCondLst>
                                            <p:cond delay="1000"/>
                                          </p:stCondLst>
                                        </p:cTn>
                                        <p:tgtEl>
                                          <p:spTgt spid="1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4"/>
                                        </p:tgtEl>
                                      </p:cBhvr>
                                    </p:animEffect>
                                    <p:set>
                                      <p:cBhvr>
                                        <p:cTn dur="1" fill="hold">
                                          <p:stCondLst>
                                            <p:cond delay="1000"/>
                                          </p:stCondLst>
                                        </p:cTn>
                                        <p:tgtEl>
                                          <p:spTgt spid="1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5"/>
                                        </p:tgtEl>
                                      </p:cBhvr>
                                    </p:animEffect>
                                    <p:set>
                                      <p:cBhvr>
                                        <p:cTn dur="1" fill="hold">
                                          <p:stCondLst>
                                            <p:cond delay="1000"/>
                                          </p:stCondLst>
                                        </p:cTn>
                                        <p:tgtEl>
                                          <p:spTgt spid="1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6"/>
                                        </p:tgtEl>
                                      </p:cBhvr>
                                    </p:animEffect>
                                    <p:set>
                                      <p:cBhvr>
                                        <p:cTn dur="1" fill="hold">
                                          <p:stCondLst>
                                            <p:cond delay="1000"/>
                                          </p:stCondLst>
                                        </p:cTn>
                                        <p:tgtEl>
                                          <p:spTgt spid="1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819150" y="845600"/>
            <a:ext cx="6139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How does </a:t>
            </a:r>
            <a:r>
              <a:rPr lang="en">
                <a:latin typeface="Times New Roman"/>
                <a:ea typeface="Times New Roman"/>
                <a:cs typeface="Times New Roman"/>
                <a:sym typeface="Times New Roman"/>
              </a:rPr>
              <a:t>Backpropagation</a:t>
            </a:r>
            <a:r>
              <a:rPr lang="en">
                <a:latin typeface="Times New Roman"/>
                <a:ea typeface="Times New Roman"/>
                <a:cs typeface="Times New Roman"/>
                <a:sym typeface="Times New Roman"/>
              </a:rPr>
              <a:t> work?</a:t>
            </a:r>
            <a:endParaRPr>
              <a:latin typeface="Times New Roman"/>
              <a:ea typeface="Times New Roman"/>
              <a:cs typeface="Times New Roman"/>
              <a:sym typeface="Times New Roman"/>
            </a:endParaRPr>
          </a:p>
        </p:txBody>
      </p:sp>
      <p:sp>
        <p:nvSpPr>
          <p:cNvPr id="189" name="Google Shape;189;p17"/>
          <p:cNvSpPr txBox="1"/>
          <p:nvPr>
            <p:ph idx="1" type="body"/>
          </p:nvPr>
        </p:nvSpPr>
        <p:spPr>
          <a:xfrm>
            <a:off x="819150" y="1588650"/>
            <a:ext cx="4103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For each node, calculate how much of an impact it had on the error.</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With this error make small adjustments to the weights so that next time the neural net comes across the same inputs, it is more likely to get closer to the correct output.</a:t>
            </a:r>
            <a:endParaRPr sz="1600">
              <a:latin typeface="Times New Roman"/>
              <a:ea typeface="Times New Roman"/>
              <a:cs typeface="Times New Roman"/>
              <a:sym typeface="Times New Roman"/>
            </a:endParaRPr>
          </a:p>
        </p:txBody>
      </p:sp>
      <p:sp>
        <p:nvSpPr>
          <p:cNvPr id="190" name="Google Shape;190;p17"/>
          <p:cNvSpPr/>
          <p:nvPr/>
        </p:nvSpPr>
        <p:spPr>
          <a:xfrm>
            <a:off x="6421475" y="16641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7343175" y="16641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6421475" y="289772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7343175" y="289772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95592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690087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781527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1219388">
            <a:off x="6238996" y="3226085"/>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2184055">
            <a:off x="6985252" y="1907275"/>
            <a:ext cx="43981" cy="9483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1219388">
            <a:off x="7218846" y="3226072"/>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1479354">
            <a:off x="6696233" y="3226130"/>
            <a:ext cx="60407" cy="71499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1532929">
            <a:off x="7685139" y="3215279"/>
            <a:ext cx="60518" cy="71516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2099521">
            <a:off x="6985273" y="1898876"/>
            <a:ext cx="43944" cy="94830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153826">
            <a:off x="6507697" y="2015405"/>
            <a:ext cx="60360" cy="71522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7431471" y="2015434"/>
            <a:ext cx="60600" cy="715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2891972">
            <a:off x="7258325" y="2978465"/>
            <a:ext cx="34207" cy="125369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rot="2678648">
            <a:off x="6709355" y="2999758"/>
            <a:ext cx="34154" cy="125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nvSpPr>
        <p:spPr>
          <a:xfrm>
            <a:off x="5898488" y="395410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.4</a:t>
            </a:r>
            <a:endParaRPr sz="1300"/>
          </a:p>
        </p:txBody>
      </p:sp>
      <p:sp>
        <p:nvSpPr>
          <p:cNvPr id="208" name="Google Shape;208;p17"/>
          <p:cNvSpPr txBox="1"/>
          <p:nvPr/>
        </p:nvSpPr>
        <p:spPr>
          <a:xfrm>
            <a:off x="6860175" y="39541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.8</a:t>
            </a:r>
            <a:endParaRPr sz="1300"/>
          </a:p>
        </p:txBody>
      </p:sp>
      <p:sp>
        <p:nvSpPr>
          <p:cNvPr id="209" name="Google Shape;209;p17"/>
          <p:cNvSpPr txBox="1"/>
          <p:nvPr/>
        </p:nvSpPr>
        <p:spPr>
          <a:xfrm>
            <a:off x="7751063" y="395410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.3</a:t>
            </a:r>
            <a:endParaRPr sz="1300"/>
          </a:p>
        </p:txBody>
      </p:sp>
      <p:sp>
        <p:nvSpPr>
          <p:cNvPr id="210" name="Google Shape;210;p17"/>
          <p:cNvSpPr txBox="1"/>
          <p:nvPr/>
        </p:nvSpPr>
        <p:spPr>
          <a:xfrm>
            <a:off x="6359975" y="15886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.7</a:t>
            </a:r>
            <a:endParaRPr sz="1300"/>
          </a:p>
        </p:txBody>
      </p:sp>
      <p:sp>
        <p:nvSpPr>
          <p:cNvPr id="211" name="Google Shape;211;p17"/>
          <p:cNvSpPr txBox="1"/>
          <p:nvPr/>
        </p:nvSpPr>
        <p:spPr>
          <a:xfrm>
            <a:off x="6359975" y="28153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212" name="Google Shape;212;p17"/>
          <p:cNvSpPr txBox="1"/>
          <p:nvPr/>
        </p:nvSpPr>
        <p:spPr>
          <a:xfrm>
            <a:off x="7283875" y="15886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213" name="Google Shape;213;p17"/>
          <p:cNvSpPr txBox="1"/>
          <p:nvPr/>
        </p:nvSpPr>
        <p:spPr>
          <a:xfrm>
            <a:off x="7246275" y="2810863"/>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1.2</a:t>
            </a:r>
            <a:endParaRPr sz="1300"/>
          </a:p>
        </p:txBody>
      </p:sp>
      <p:sp>
        <p:nvSpPr>
          <p:cNvPr id="214" name="Google Shape;214;p17"/>
          <p:cNvSpPr txBox="1"/>
          <p:nvPr/>
        </p:nvSpPr>
        <p:spPr>
          <a:xfrm>
            <a:off x="5959550" y="34129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15" name="Google Shape;215;p17"/>
          <p:cNvSpPr txBox="1"/>
          <p:nvPr/>
        </p:nvSpPr>
        <p:spPr>
          <a:xfrm>
            <a:off x="6308675" y="219982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216" name="Google Shape;216;p17"/>
          <p:cNvSpPr txBox="1"/>
          <p:nvPr/>
        </p:nvSpPr>
        <p:spPr>
          <a:xfrm>
            <a:off x="6325100" y="35881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17" name="Google Shape;217;p17"/>
          <p:cNvSpPr txBox="1"/>
          <p:nvPr/>
        </p:nvSpPr>
        <p:spPr>
          <a:xfrm>
            <a:off x="6746125" y="355177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218" name="Google Shape;218;p17"/>
          <p:cNvSpPr txBox="1"/>
          <p:nvPr/>
        </p:nvSpPr>
        <p:spPr>
          <a:xfrm>
            <a:off x="7743575" y="34454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219" name="Google Shape;219;p17"/>
          <p:cNvSpPr txBox="1"/>
          <p:nvPr/>
        </p:nvSpPr>
        <p:spPr>
          <a:xfrm>
            <a:off x="7447525" y="3588150"/>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.33</a:t>
            </a:r>
            <a:endParaRPr sz="900"/>
          </a:p>
        </p:txBody>
      </p:sp>
      <p:sp>
        <p:nvSpPr>
          <p:cNvPr id="220" name="Google Shape;220;p17"/>
          <p:cNvSpPr txBox="1"/>
          <p:nvPr/>
        </p:nvSpPr>
        <p:spPr>
          <a:xfrm>
            <a:off x="6959075" y="355177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21" name="Google Shape;221;p17"/>
          <p:cNvSpPr txBox="1"/>
          <p:nvPr/>
        </p:nvSpPr>
        <p:spPr>
          <a:xfrm>
            <a:off x="6574175" y="23344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.4</a:t>
            </a:r>
            <a:endParaRPr sz="900"/>
          </a:p>
        </p:txBody>
      </p:sp>
      <p:sp>
        <p:nvSpPr>
          <p:cNvPr id="222" name="Google Shape;222;p17"/>
          <p:cNvSpPr txBox="1"/>
          <p:nvPr/>
        </p:nvSpPr>
        <p:spPr>
          <a:xfrm>
            <a:off x="7096825" y="23321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23" name="Google Shape;223;p17"/>
          <p:cNvSpPr txBox="1"/>
          <p:nvPr/>
        </p:nvSpPr>
        <p:spPr>
          <a:xfrm>
            <a:off x="7401325" y="223532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224" name="Google Shape;224;p17"/>
          <p:cNvSpPr txBox="1"/>
          <p:nvPr/>
        </p:nvSpPr>
        <p:spPr>
          <a:xfrm>
            <a:off x="6428525" y="1297575"/>
            <a:ext cx="13656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0?</a:t>
            </a:r>
            <a:endParaRPr/>
          </a:p>
        </p:txBody>
      </p:sp>
      <p:sp>
        <p:nvSpPr>
          <p:cNvPr id="225" name="Google Shape;225;p17"/>
          <p:cNvSpPr txBox="1"/>
          <p:nvPr/>
        </p:nvSpPr>
        <p:spPr>
          <a:xfrm>
            <a:off x="6091325" y="15132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.3</a:t>
            </a:r>
            <a:endParaRPr i="1"/>
          </a:p>
        </p:txBody>
      </p:sp>
      <p:sp>
        <p:nvSpPr>
          <p:cNvPr id="226" name="Google Shape;226;p17"/>
          <p:cNvSpPr txBox="1"/>
          <p:nvPr/>
        </p:nvSpPr>
        <p:spPr>
          <a:xfrm>
            <a:off x="7575975" y="15132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.5</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7"/>
                                        </p:tgtEl>
                                      </p:cBhvr>
                                    </p:animEffect>
                                    <p:set>
                                      <p:cBhvr>
                                        <p:cTn dur="1" fill="hold">
                                          <p:stCondLst>
                                            <p:cond delay="100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819150" y="845600"/>
            <a:ext cx="2137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 did</a:t>
            </a:r>
            <a:endParaRPr>
              <a:latin typeface="Times New Roman"/>
              <a:ea typeface="Times New Roman"/>
              <a:cs typeface="Times New Roman"/>
              <a:sym typeface="Times New Roman"/>
            </a:endParaRPr>
          </a:p>
        </p:txBody>
      </p:sp>
      <p:sp>
        <p:nvSpPr>
          <p:cNvPr id="232" name="Google Shape;232;p18"/>
          <p:cNvSpPr txBox="1"/>
          <p:nvPr>
            <p:ph idx="1" type="body"/>
          </p:nvPr>
        </p:nvSpPr>
        <p:spPr>
          <a:xfrm>
            <a:off x="810200" y="1638500"/>
            <a:ext cx="4987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Xpilot runs at 10-20 fps (frames per second)</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During each frame: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Observe the bot’s position and what it did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Feed these inputs into the neural net to see what it would decide to do if it was in the same </a:t>
            </a:r>
            <a:r>
              <a:rPr lang="en" sz="1600">
                <a:latin typeface="Times New Roman"/>
                <a:ea typeface="Times New Roman"/>
                <a:cs typeface="Times New Roman"/>
                <a:sym typeface="Times New Roman"/>
              </a:rPr>
              <a:t>situation</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Compare my agent’s output to what the observed agent did in that frame and </a:t>
            </a:r>
            <a:r>
              <a:rPr lang="en" sz="1600">
                <a:latin typeface="Times New Roman"/>
                <a:ea typeface="Times New Roman"/>
                <a:cs typeface="Times New Roman"/>
                <a:sym typeface="Times New Roman"/>
              </a:rPr>
              <a:t>propagate</a:t>
            </a:r>
            <a:r>
              <a:rPr lang="en" sz="1600">
                <a:latin typeface="Times New Roman"/>
                <a:ea typeface="Times New Roman"/>
                <a:cs typeface="Times New Roman"/>
                <a:sym typeface="Times New Roman"/>
              </a:rPr>
              <a:t> the error back through the NN to train it.</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Repeat, a lot of times (a few million).</a:t>
            </a:r>
            <a:endParaRPr sz="1600">
              <a:latin typeface="Times New Roman"/>
              <a:ea typeface="Times New Roman"/>
              <a:cs typeface="Times New Roman"/>
              <a:sym typeface="Times New Roman"/>
            </a:endParaRPr>
          </a:p>
        </p:txBody>
      </p:sp>
      <p:sp>
        <p:nvSpPr>
          <p:cNvPr id="233" name="Google Shape;233;p18"/>
          <p:cNvSpPr/>
          <p:nvPr/>
        </p:nvSpPr>
        <p:spPr>
          <a:xfrm>
            <a:off x="7706425" y="269315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rot="-4704092">
            <a:off x="7096900" y="1773519"/>
            <a:ext cx="1028093" cy="1001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rot="-6131710">
            <a:off x="6786798" y="1773415"/>
            <a:ext cx="1028203" cy="10038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10800000">
            <a:off x="6159750" y="2693138"/>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6933088" y="352115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rot="4766456">
            <a:off x="7096885" y="3521204"/>
            <a:ext cx="1028109" cy="1000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rot="6207871">
            <a:off x="6786829" y="3521256"/>
            <a:ext cx="1028160" cy="9997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5400000">
            <a:off x="6933088" y="177350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7888106">
            <a:off x="6089523" y="2557196"/>
            <a:ext cx="2489855" cy="163857"/>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7242425" y="2421113"/>
            <a:ext cx="409425" cy="55502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rot="-9962606">
            <a:off x="5661918" y="1644956"/>
            <a:ext cx="784870" cy="6148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rot="-8387439">
            <a:off x="5730607" y="1354687"/>
            <a:ext cx="784873" cy="6153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6819870">
            <a:off x="6030555" y="1259874"/>
            <a:ext cx="784792" cy="615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8805567">
            <a:off x="5661954" y="1429036"/>
            <a:ext cx="784814" cy="6132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rot="-7870290">
            <a:off x="5816778" y="1292176"/>
            <a:ext cx="784731" cy="614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txBox="1"/>
          <p:nvPr/>
        </p:nvSpPr>
        <p:spPr>
          <a:xfrm>
            <a:off x="6399350" y="918950"/>
            <a:ext cx="12288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Wall Feelers</a:t>
            </a:r>
            <a:endParaRPr sz="1600">
              <a:latin typeface="Times New Roman"/>
              <a:ea typeface="Times New Roman"/>
              <a:cs typeface="Times New Roman"/>
              <a:sym typeface="Times New Roman"/>
            </a:endParaRPr>
          </a:p>
        </p:txBody>
      </p:sp>
      <p:sp>
        <p:nvSpPr>
          <p:cNvPr id="249" name="Google Shape;249;p18"/>
          <p:cNvSpPr txBox="1"/>
          <p:nvPr/>
        </p:nvSpPr>
        <p:spPr>
          <a:xfrm>
            <a:off x="8061525" y="3413600"/>
            <a:ext cx="10281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Tracking (direction agent is going)</a:t>
            </a:r>
            <a:endParaRPr sz="16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819150" y="4732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Results (Last Semester)</a:t>
            </a:r>
            <a:endParaRPr>
              <a:latin typeface="Times New Roman"/>
              <a:ea typeface="Times New Roman"/>
              <a:cs typeface="Times New Roman"/>
              <a:sym typeface="Times New Roman"/>
            </a:endParaRPr>
          </a:p>
        </p:txBody>
      </p:sp>
      <p:pic>
        <p:nvPicPr>
          <p:cNvPr id="255" name="Google Shape;255;p19" title="Chart"/>
          <p:cNvPicPr preferRelativeResize="0"/>
          <p:nvPr/>
        </p:nvPicPr>
        <p:blipFill>
          <a:blip r:embed="rId3">
            <a:alphaModFix/>
          </a:blip>
          <a:stretch>
            <a:fillRect/>
          </a:stretch>
        </p:blipFill>
        <p:spPr>
          <a:xfrm>
            <a:off x="1469575" y="1085325"/>
            <a:ext cx="6091174" cy="3766350"/>
          </a:xfrm>
          <a:prstGeom prst="rect">
            <a:avLst/>
          </a:prstGeom>
          <a:noFill/>
          <a:ln>
            <a:noFill/>
          </a:ln>
        </p:spPr>
      </p:pic>
      <p:sp>
        <p:nvSpPr>
          <p:cNvPr id="256" name="Google Shape;256;p19"/>
          <p:cNvSpPr txBox="1"/>
          <p:nvPr/>
        </p:nvSpPr>
        <p:spPr>
          <a:xfrm>
            <a:off x="5283675" y="619600"/>
            <a:ext cx="35787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latin typeface="Times New Roman"/>
                <a:ea typeface="Times New Roman"/>
                <a:cs typeface="Times New Roman"/>
                <a:sym typeface="Times New Roman"/>
              </a:rPr>
              <a:t>Error formula = ∑ .5*(output - desired)</a:t>
            </a:r>
            <a:r>
              <a:rPr baseline="30000" lang="en" sz="1600">
                <a:solidFill>
                  <a:srgbClr val="222222"/>
                </a:solidFill>
                <a:highlight>
                  <a:srgbClr val="FFFFFF"/>
                </a:highlight>
                <a:latin typeface="Times New Roman"/>
                <a:ea typeface="Times New Roman"/>
                <a:cs typeface="Times New Roman"/>
                <a:sym typeface="Times New Roman"/>
              </a:rPr>
              <a:t>2</a:t>
            </a:r>
            <a:r>
              <a:rPr lang="en" sz="1600">
                <a:solidFill>
                  <a:srgbClr val="222222"/>
                </a:solidFill>
                <a:highlight>
                  <a:srgbClr val="FFFFFF"/>
                </a:highlight>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0"/>
          <p:cNvSpPr txBox="1"/>
          <p:nvPr>
            <p:ph type="title"/>
          </p:nvPr>
        </p:nvSpPr>
        <p:spPr>
          <a:xfrm>
            <a:off x="661925" y="371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This Semester</a:t>
            </a:r>
            <a:endParaRPr>
              <a:latin typeface="Times New Roman"/>
              <a:ea typeface="Times New Roman"/>
              <a:cs typeface="Times New Roman"/>
              <a:sym typeface="Times New Roman"/>
            </a:endParaRPr>
          </a:p>
        </p:txBody>
      </p:sp>
      <p:sp>
        <p:nvSpPr>
          <p:cNvPr id="262" name="Google Shape;262;p20"/>
          <p:cNvSpPr txBox="1"/>
          <p:nvPr>
            <p:ph idx="1" type="body"/>
          </p:nvPr>
        </p:nvSpPr>
        <p:spPr>
          <a:xfrm>
            <a:off x="661925" y="931900"/>
            <a:ext cx="7505700" cy="34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Shifted the goal of the project away from the quantitative error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calculation toward more qualitative performance-based evaluation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(see how well we can teach the learned agent to drive).</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We did this by:</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-Removing enemies and shooting altogether.</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-Simplifying the </a:t>
            </a:r>
            <a:r>
              <a:rPr lang="en" sz="1600">
                <a:latin typeface="Times New Roman"/>
                <a:ea typeface="Times New Roman"/>
                <a:cs typeface="Times New Roman"/>
                <a:sym typeface="Times New Roman"/>
              </a:rPr>
              <a:t>neural</a:t>
            </a:r>
            <a:r>
              <a:rPr lang="en" sz="1600">
                <a:latin typeface="Times New Roman"/>
                <a:ea typeface="Times New Roman"/>
                <a:cs typeface="Times New Roman"/>
                <a:sym typeface="Times New Roman"/>
              </a:rPr>
              <a:t> net to allow it to learn more efficiently.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t>
            </a:r>
            <a:r>
              <a:rPr lang="en" sz="1600">
                <a:latin typeface="Times New Roman"/>
                <a:ea typeface="Times New Roman"/>
                <a:cs typeface="Times New Roman"/>
                <a:sym typeface="Times New Roman"/>
              </a:rPr>
              <a:t>Simplifying the </a:t>
            </a:r>
            <a:r>
              <a:rPr lang="en" sz="1600">
                <a:latin typeface="Times New Roman"/>
                <a:ea typeface="Times New Roman"/>
                <a:cs typeface="Times New Roman"/>
                <a:sym typeface="Times New Roman"/>
              </a:rPr>
              <a:t>teaching agent to match the new net </a:t>
            </a:r>
            <a:r>
              <a:rPr lang="en" sz="1600">
                <a:latin typeface="Times New Roman"/>
                <a:ea typeface="Times New Roman"/>
                <a:cs typeface="Times New Roman"/>
                <a:sym typeface="Times New Roman"/>
              </a:rPr>
              <a:t>architecture.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-Adding a </a:t>
            </a:r>
            <a:r>
              <a:rPr lang="en" sz="1600">
                <a:latin typeface="Times New Roman"/>
                <a:ea typeface="Times New Roman"/>
                <a:cs typeface="Times New Roman"/>
                <a:sym typeface="Times New Roman"/>
              </a:rPr>
              <a:t>behavior</a:t>
            </a:r>
            <a:r>
              <a:rPr lang="en" sz="1600">
                <a:latin typeface="Times New Roman"/>
                <a:ea typeface="Times New Roman"/>
                <a:cs typeface="Times New Roman"/>
                <a:sym typeface="Times New Roman"/>
              </a:rPr>
              <a:t> to the teaching agent so it actively stays as far</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away from walls as possible instead of just thrusting when it needed to.</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-Other smaller tweeks.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Overall, work became more experimental and focused on finding the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proper</a:t>
            </a:r>
            <a:r>
              <a:rPr lang="en" sz="1600">
                <a:latin typeface="Times New Roman"/>
                <a:ea typeface="Times New Roman"/>
                <a:cs typeface="Times New Roman"/>
                <a:sym typeface="Times New Roman"/>
              </a:rPr>
              <a:t> set of inputs which keep the net simple yet effective.</a:t>
            </a:r>
            <a:endParaRPr sz="800">
              <a:latin typeface="Times New Roman"/>
              <a:ea typeface="Times New Roman"/>
              <a:cs typeface="Times New Roman"/>
              <a:sym typeface="Times New Roman"/>
            </a:endParaRPr>
          </a:p>
        </p:txBody>
      </p:sp>
      <p:sp>
        <p:nvSpPr>
          <p:cNvPr id="263" name="Google Shape;263;p20"/>
          <p:cNvSpPr/>
          <p:nvPr/>
        </p:nvSpPr>
        <p:spPr>
          <a:xfrm rot="-1409434">
            <a:off x="8060063" y="3468053"/>
            <a:ext cx="1028103" cy="10009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5101685">
            <a:off x="7474190" y="2843591"/>
            <a:ext cx="1028068" cy="10027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9590817">
            <a:off x="6634895" y="3944634"/>
            <a:ext cx="1028361" cy="10031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9378446">
            <a:off x="6676312" y="3467995"/>
            <a:ext cx="1028049" cy="10021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rot="4264088">
            <a:off x="7593818" y="4534073"/>
            <a:ext cx="1028222" cy="10018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1313673">
            <a:off x="8072223" y="4003465"/>
            <a:ext cx="1028159" cy="9999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6207871">
            <a:off x="7225529" y="4543331"/>
            <a:ext cx="1028160" cy="9997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5801125">
            <a:off x="7276674" y="2843545"/>
            <a:ext cx="1028191" cy="10028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rot="-7888330">
            <a:off x="6869799" y="3733321"/>
            <a:ext cx="2078803" cy="163857"/>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7681125" y="3443188"/>
            <a:ext cx="409425" cy="55502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8092567">
            <a:off x="6504649" y="2688239"/>
            <a:ext cx="784890" cy="615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0"/>
          <p:cNvPicPr preferRelativeResize="0"/>
          <p:nvPr/>
        </p:nvPicPr>
        <p:blipFill>
          <a:blip r:embed="rId3">
            <a:alphaModFix/>
          </a:blip>
          <a:stretch>
            <a:fillRect/>
          </a:stretch>
        </p:blipFill>
        <p:spPr>
          <a:xfrm>
            <a:off x="6766750" y="0"/>
            <a:ext cx="2377249" cy="237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1"/>
          <p:cNvSpPr txBox="1"/>
          <p:nvPr>
            <p:ph type="title"/>
          </p:nvPr>
        </p:nvSpPr>
        <p:spPr>
          <a:xfrm>
            <a:off x="606250" y="6464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Results (This semester)</a:t>
            </a:r>
            <a:endParaRPr>
              <a:latin typeface="Times New Roman"/>
              <a:ea typeface="Times New Roman"/>
              <a:cs typeface="Times New Roman"/>
              <a:sym typeface="Times New Roman"/>
            </a:endParaRPr>
          </a:p>
        </p:txBody>
      </p:sp>
      <p:sp>
        <p:nvSpPr>
          <p:cNvPr id="280" name="Google Shape;280;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1" name="Google Shape;281;p21"/>
          <p:cNvSpPr txBox="1"/>
          <p:nvPr/>
        </p:nvSpPr>
        <p:spPr>
          <a:xfrm>
            <a:off x="454412" y="1458600"/>
            <a:ext cx="23733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Completely Random NN</a:t>
            </a:r>
            <a:endParaRPr sz="1600">
              <a:latin typeface="Times New Roman"/>
              <a:ea typeface="Times New Roman"/>
              <a:cs typeface="Times New Roman"/>
              <a:sym typeface="Times New Roman"/>
            </a:endParaRPr>
          </a:p>
        </p:txBody>
      </p:sp>
      <p:sp>
        <p:nvSpPr>
          <p:cNvPr id="282" name="Google Shape;282;p21"/>
          <p:cNvSpPr txBox="1"/>
          <p:nvPr/>
        </p:nvSpPr>
        <p:spPr>
          <a:xfrm>
            <a:off x="3180275" y="1458600"/>
            <a:ext cx="29259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After ~27,000 frames of learning</a:t>
            </a:r>
            <a:endParaRPr sz="1600">
              <a:latin typeface="Times New Roman"/>
              <a:ea typeface="Times New Roman"/>
              <a:cs typeface="Times New Roman"/>
              <a:sym typeface="Times New Roman"/>
            </a:endParaRPr>
          </a:p>
        </p:txBody>
      </p:sp>
      <p:pic>
        <p:nvPicPr>
          <p:cNvPr id="283" name="Google Shape;283;p21"/>
          <p:cNvPicPr preferRelativeResize="0"/>
          <p:nvPr/>
        </p:nvPicPr>
        <p:blipFill>
          <a:blip r:embed="rId3">
            <a:alphaModFix/>
          </a:blip>
          <a:stretch>
            <a:fillRect/>
          </a:stretch>
        </p:blipFill>
        <p:spPr>
          <a:xfrm>
            <a:off x="98450" y="1990723"/>
            <a:ext cx="2950475" cy="2935727"/>
          </a:xfrm>
          <a:prstGeom prst="rect">
            <a:avLst/>
          </a:prstGeom>
          <a:noFill/>
          <a:ln>
            <a:noFill/>
          </a:ln>
        </p:spPr>
      </p:pic>
      <p:pic>
        <p:nvPicPr>
          <p:cNvPr id="284" name="Google Shape;284;p21"/>
          <p:cNvPicPr preferRelativeResize="0"/>
          <p:nvPr/>
        </p:nvPicPr>
        <p:blipFill>
          <a:blip r:embed="rId4">
            <a:alphaModFix/>
          </a:blip>
          <a:stretch>
            <a:fillRect/>
          </a:stretch>
        </p:blipFill>
        <p:spPr>
          <a:xfrm>
            <a:off x="3096755" y="1995637"/>
            <a:ext cx="2950475" cy="2925901"/>
          </a:xfrm>
          <a:prstGeom prst="rect">
            <a:avLst/>
          </a:prstGeom>
          <a:noFill/>
          <a:ln>
            <a:noFill/>
          </a:ln>
        </p:spPr>
      </p:pic>
      <p:pic>
        <p:nvPicPr>
          <p:cNvPr id="285" name="Google Shape;285;p21"/>
          <p:cNvPicPr preferRelativeResize="0"/>
          <p:nvPr/>
        </p:nvPicPr>
        <p:blipFill>
          <a:blip r:embed="rId5">
            <a:alphaModFix/>
          </a:blip>
          <a:stretch>
            <a:fillRect/>
          </a:stretch>
        </p:blipFill>
        <p:spPr>
          <a:xfrm>
            <a:off x="6095050" y="1995650"/>
            <a:ext cx="2925926" cy="2925900"/>
          </a:xfrm>
          <a:prstGeom prst="rect">
            <a:avLst/>
          </a:prstGeom>
          <a:noFill/>
          <a:ln>
            <a:noFill/>
          </a:ln>
        </p:spPr>
      </p:pic>
      <p:sp>
        <p:nvSpPr>
          <p:cNvPr id="286" name="Google Shape;286;p21"/>
          <p:cNvSpPr txBox="1"/>
          <p:nvPr/>
        </p:nvSpPr>
        <p:spPr>
          <a:xfrm>
            <a:off x="6106163" y="1458600"/>
            <a:ext cx="29505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latin typeface="Times New Roman"/>
                <a:ea typeface="Times New Roman"/>
                <a:cs typeface="Times New Roman"/>
                <a:sym typeface="Times New Roman"/>
              </a:rPr>
              <a:t>After ~81,000 frames of learning</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